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entation.xml" ContentType="application/vnd.openxmlformats-officedocument.presentationml.presentation.main+xml"/>
  <Override PartName="/ppt/slides/slide1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64" r:id="rId3"/>
    <p:sldId id="294" r:id="rId4"/>
    <p:sldId id="263" r:id="rId5"/>
    <p:sldId id="305" r:id="rId6"/>
    <p:sldId id="295" r:id="rId7"/>
    <p:sldId id="302" r:id="rId8"/>
    <p:sldId id="303" r:id="rId9"/>
    <p:sldId id="296" r:id="rId10"/>
    <p:sldId id="306" r:id="rId11"/>
    <p:sldId id="307" r:id="rId12"/>
    <p:sldId id="297" r:id="rId13"/>
    <p:sldId id="308" r:id="rId14"/>
    <p:sldId id="309" r:id="rId15"/>
    <p:sldId id="298" r:id="rId16"/>
    <p:sldId id="312" r:id="rId17"/>
    <p:sldId id="311" r:id="rId18"/>
  </p:sldIdLst>
  <p:sldSz cx="12192000" cy="6858000"/>
  <p:notesSz cx="6858000" cy="1952625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anose="020B0502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443"/>
    <a:srgbClr val="F95100"/>
    <a:srgbClr val="FF7343"/>
    <a:srgbClr val="FDD55C"/>
    <a:srgbClr val="4BBDD7"/>
    <a:srgbClr val="29BCD5"/>
    <a:srgbClr val="00B300"/>
    <a:srgbClr val="0057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39D0B1-3C4E-4C6D-B89F-B85E58DCE079}" v="10" dt="2024-09-12T18:07:42.96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80" autoAdjust="0"/>
    <p:restoredTop sz="93883" autoAdjust="0"/>
  </p:normalViewPr>
  <p:slideViewPr>
    <p:cSldViewPr snapToGrid="0">
      <p:cViewPr varScale="1">
        <p:scale>
          <a:sx n="114" d="100"/>
          <a:sy n="114" d="100"/>
        </p:scale>
        <p:origin x="276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2949"/>
    </p:cViewPr>
    <p:sldLst>
      <p:sld r:id="rId1" collapse="1"/>
    </p:sldLst>
  </p:outlineViewPr>
  <p:notesTextViewPr>
    <p:cViewPr>
      <p:scale>
        <a:sx n="200" d="100"/>
        <a:sy n="2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1716" y="5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Relationship Id="rId27" Type="http://schemas.openxmlformats.org/officeDocument/2006/relationships/customXml" Target="../customXml/item3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FF34C0-3526-4692-970C-80422D961386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066EFE7-5504-4B05-9677-D66B0E1E42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08777E21-E51F-4B5A-A993-19A0613CA3FA}" type="slidenum">
              <a:rPr lang="en-US" altLang="en-US" smtClean="0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AAA36327-B29C-4FBF-85C5-CC15B6E43BBF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cs typeface="+mn-lt"/>
            </a:endParaRPr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86105EED-5F39-4F28-A0A9-A5B48820F206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1187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86105EED-5F39-4F28-A0A9-A5B48820F206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86105EED-5F39-4F28-A0A9-A5B48820F206}" type="slidenum">
              <a:rPr lang="en-US" altLang="en-US" smtClean="0"/>
              <a:pPr/>
              <a:t>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42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5573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6431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52319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07385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0821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58690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08114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668682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337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Empathy:</a:t>
            </a:r>
          </a:p>
          <a:p>
            <a:r>
              <a:rPr lang="en-US" dirty="0"/>
              <a:t>Design: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9393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dirty="0"/>
              <a:t>Empathy:</a:t>
            </a:r>
          </a:p>
          <a:p>
            <a:r>
              <a:rPr lang="en-US" dirty="0"/>
              <a:t>Define:</a:t>
            </a:r>
          </a:p>
          <a:p>
            <a:r>
              <a:rPr lang="en-US" dirty="0"/>
              <a:t>Ideate:</a:t>
            </a:r>
          </a:p>
          <a:p>
            <a:r>
              <a:rPr lang="en-US" dirty="0"/>
              <a:t>Prototype:</a:t>
            </a:r>
          </a:p>
          <a:p>
            <a:r>
              <a:rPr lang="en-US" dirty="0"/>
              <a:t>Test:</a:t>
            </a:r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fld id="{EBBF208B-1FDC-49D8-9B8E-77DDD090CAD2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17761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066EFE7-5504-4B05-9677-D66B0E1E42E1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881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908925" y="4314825"/>
            <a:ext cx="2911475" cy="374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5D666-A0B8-4DFA-A725-B67AE5FAF7A5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4350"/>
            <a:ext cx="6400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338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398DB-5D58-42DF-BBA1-5DBE74EEE71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259865"/>
      </p:ext>
    </p:extLst>
  </p:cSld>
  <p:clrMapOvr>
    <a:masterClrMapping/>
  </p:clrMapOvr>
  <p:transition spd="slow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9502C2-9DA5-4B9B-8FD8-8964905346DB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F3A5E7-089A-432A-B8DB-98152BFFA6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1705812"/>
      </p:ext>
    </p:extLst>
  </p:cSld>
  <p:clrMapOvr>
    <a:masterClrMapping/>
  </p:clrMapOvr>
  <p:transition spd="slow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/>
          <a:lstStyle>
            <a:lvl1pPr algn="r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CB7F740E-46E7-4ACA-978A-006A29711364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35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AD958-B264-42C0-B558-AC20F86E1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5829860"/>
      </p:ext>
    </p:extLst>
  </p:cSld>
  <p:clrMapOvr>
    <a:masterClrMapping/>
  </p:clrMapOvr>
  <p:transition spd="slow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0A5274-D47F-4121-88D3-CD8FED519F8F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B5871-3D1F-4A3C-9910-F1738EA7F3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2617035"/>
      </p:ext>
    </p:extLst>
  </p:cSld>
  <p:clrMapOvr>
    <a:masterClrMapping/>
  </p:clrMapOvr>
  <p:transition spd="slow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22EE1-1641-4011-8E41-A0303E49794F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CB5F35-A9AB-47C3-84F7-BD29CAD171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4283441"/>
      </p:ext>
    </p:extLst>
  </p:cSld>
  <p:clrMapOvr>
    <a:masterClrMapping/>
  </p:clrMapOvr>
  <p:transition spd="slow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07478A-635B-4144-9265-6110C5952A08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B2FFCE-599D-4F6A-A5D4-4759CBC3A5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6069174"/>
      </p:ext>
    </p:extLst>
  </p:cSld>
  <p:clrMapOvr>
    <a:masterClrMapping/>
  </p:clrMapOvr>
  <p:transition spd="slow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34FD7-61D4-4B96-9528-3FD0D896ABED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493EF-08F2-4D00-BDDB-724FD90CEA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88916300"/>
      </p:ext>
    </p:extLst>
  </p:cSld>
  <p:clrMapOvr>
    <a:masterClrMapping/>
  </p:clrMapOvr>
  <p:transition spd="slow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57A83-0FF6-42D7-85E0-9043EEAECACB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4F1DD-6C9B-4274-8F32-350F300064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217825"/>
      </p:ext>
    </p:extLst>
  </p:cSld>
  <p:clrMapOvr>
    <a:masterClrMapping/>
  </p:clrMapOvr>
  <p:transition spd="slow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221A25-6A1D-4A1F-A1A2-5F58A4C69B72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B6522-A54E-47CB-81DD-9493B21E2E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794997"/>
      </p:ext>
    </p:extLst>
  </p:cSld>
  <p:clrMapOvr>
    <a:masterClrMapping/>
  </p:clrMapOvr>
  <p:transition spd="slow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BC4D4D-F50B-4A49-8696-FB8C166F0B4C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C203D7-6D1A-4582-82EF-EE7CE77707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86573"/>
      </p:ext>
    </p:extLst>
  </p:cSld>
  <p:clrMapOvr>
    <a:masterClrMapping/>
  </p:clrMapOvr>
  <p:transition spd="slow"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ECBAAFC-DDD3-4F61-B4AD-81EC7917C57B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B86FF4-9EAC-47F1-8C86-0E445021E2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209902"/>
      </p:ext>
    </p:extLst>
  </p:cSld>
  <p:clrMapOvr>
    <a:masterClrMapping/>
  </p:clrMapOvr>
  <p:transition spd="slow"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76250" y="933450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83913" y="2701925"/>
            <a:ext cx="609600" cy="584200"/>
          </a:xfrm>
          <a:prstGeom prst="rect">
            <a:avLst/>
          </a:prstGeom>
        </p:spPr>
        <p:txBody>
          <a:bodyPr anchor="ctr"/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8000" dirty="0">
                <a:effectLst/>
                <a:latin typeface="+mn-lt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4"/>
          </p:nvPr>
        </p:nvSpPr>
        <p:spPr>
          <a:xfrm>
            <a:off x="7813675" y="381000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6543C29A-6A2B-4DEE-9C56-39D28D026297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5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6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79B1D-270F-4440-BB43-5594A0DDFB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2081586"/>
      </p:ext>
    </p:extLst>
  </p:cSld>
  <p:clrMapOvr>
    <a:masterClrMapping/>
  </p:clrMapOvr>
  <p:transition spd="slow"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DA79D905-006C-4583-B151-7C37F2C6797C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413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383A80-B28D-4790-822C-D6CA28E23A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52098"/>
      </p:ext>
    </p:extLst>
  </p:cSld>
  <p:clrMapOvr>
    <a:masterClrMapping/>
  </p:clrMapOvr>
  <p:transition spd="slow" advClick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3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79AB9A-7AA0-445C-B817-0CD6F49AC428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14" name="Footer Placeholder 4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3889A-BA21-4327-962C-E97F6C0943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7453944"/>
      </p:ext>
    </p:extLst>
  </p:cSld>
  <p:clrMapOvr>
    <a:masterClrMapping/>
  </p:clrMapOvr>
  <p:transition spd="slow" advClick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3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08F8A-DAA5-4154-8CF1-82FEC98A07FC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2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7216C1-622B-4913-85C0-9DCF2DCA8F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74681"/>
      </p:ext>
    </p:extLst>
  </p:cSld>
  <p:clrMapOvr>
    <a:masterClrMapping/>
  </p:clrMapOvr>
  <p:transition spd="slow" advClick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E7D0-2792-4012-9DA5-4C03BCE58267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CE395-A6BF-477D-99DB-A843F2A708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7802324"/>
      </p:ext>
    </p:extLst>
  </p:cSld>
  <p:clrMapOvr>
    <a:masterClrMapping/>
  </p:clrMapOvr>
  <p:transition spd="slow" advClick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75150"/>
            <a:ext cx="12192000" cy="248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7813675" y="379413"/>
            <a:ext cx="2911475" cy="365125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fld id="{77EC78E1-34CA-41EF-AF13-45EA8F3A2022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35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1675" y="381000"/>
            <a:ext cx="6445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2D9186-81A2-42B5-9EBC-761155D8622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94423"/>
      </p:ext>
    </p:extLst>
  </p:cSld>
  <p:clrMapOvr>
    <a:masterClrMapping/>
  </p:clrMapOvr>
  <p:transition spd="slow" advClick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144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3588"/>
            <a:ext cx="8610600" cy="1293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85800" y="2193925"/>
            <a:ext cx="10820400" cy="402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4725" y="6356350"/>
            <a:ext cx="29114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9FA0A91-F6AD-4075-9333-D8F707220ADD}" type="datetimeFigureOut">
              <a:rPr lang="en-US"/>
              <a:pPr>
                <a:defRPr/>
              </a:pPr>
              <a:t>9/25/2024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05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3BE28125-2828-4732-AA95-7B787CAFF2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7" r:id="rId1"/>
    <p:sldLayoutId id="2147484006" r:id="rId2"/>
    <p:sldLayoutId id="2147484018" r:id="rId3"/>
    <p:sldLayoutId id="2147484007" r:id="rId4"/>
    <p:sldLayoutId id="2147484008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9" r:id="rId11"/>
    <p:sldLayoutId id="2147484020" r:id="rId12"/>
    <p:sldLayoutId id="2147484021" r:id="rId13"/>
    <p:sldLayoutId id="2147484014" r:id="rId14"/>
    <p:sldLayoutId id="2147484015" r:id="rId15"/>
    <p:sldLayoutId id="2147484016" r:id="rId16"/>
    <p:sldLayoutId id="2147484022" r:id="rId17"/>
  </p:sldLayoutIdLst>
  <p:transition spd="slow" advClick="0"/>
  <p:txStyles>
    <p:titleStyle>
      <a:lvl1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2pPr>
      <a:lvl3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3pPr>
      <a:lvl4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4pPr>
      <a:lvl5pPr algn="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5pPr>
      <a:lvl6pPr marL="4572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6pPr>
      <a:lvl7pPr marL="9144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7pPr>
      <a:lvl8pPr marL="13716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8pPr>
      <a:lvl9pPr marL="1828800" algn="r" rtl="0" fontAlgn="base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Century Gothic" panose="020B0502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0C54C8A-21EE-A59A-DBBD-4D9BD8B5FCC3}"/>
              </a:ext>
            </a:extLst>
          </p:cNvPr>
          <p:cNvSpPr/>
          <p:nvPr/>
        </p:nvSpPr>
        <p:spPr>
          <a:xfrm>
            <a:off x="0" y="4746564"/>
            <a:ext cx="12192000" cy="1088968"/>
          </a:xfrm>
          <a:custGeom>
            <a:avLst/>
            <a:gdLst>
              <a:gd name="connsiteX0" fmla="*/ 0 w 12192000"/>
              <a:gd name="connsiteY0" fmla="*/ 0 h 1088968"/>
              <a:gd name="connsiteX1" fmla="*/ 824411 w 12192000"/>
              <a:gd name="connsiteY1" fmla="*/ 0 h 1088968"/>
              <a:gd name="connsiteX2" fmla="*/ 1648823 w 12192000"/>
              <a:gd name="connsiteY2" fmla="*/ 0 h 1088968"/>
              <a:gd name="connsiteX3" fmla="*/ 2351314 w 12192000"/>
              <a:gd name="connsiteY3" fmla="*/ 0 h 1088968"/>
              <a:gd name="connsiteX4" fmla="*/ 2809966 w 12192000"/>
              <a:gd name="connsiteY4" fmla="*/ 0 h 1088968"/>
              <a:gd name="connsiteX5" fmla="*/ 3146697 w 12192000"/>
              <a:gd name="connsiteY5" fmla="*/ 0 h 1088968"/>
              <a:gd name="connsiteX6" fmla="*/ 3971109 w 12192000"/>
              <a:gd name="connsiteY6" fmla="*/ 0 h 1088968"/>
              <a:gd name="connsiteX7" fmla="*/ 4551680 w 12192000"/>
              <a:gd name="connsiteY7" fmla="*/ 0 h 1088968"/>
              <a:gd name="connsiteX8" fmla="*/ 4888411 w 12192000"/>
              <a:gd name="connsiteY8" fmla="*/ 0 h 1088968"/>
              <a:gd name="connsiteX9" fmla="*/ 5225143 w 12192000"/>
              <a:gd name="connsiteY9" fmla="*/ 0 h 1088968"/>
              <a:gd name="connsiteX10" fmla="*/ 5439954 w 12192000"/>
              <a:gd name="connsiteY10" fmla="*/ 0 h 1088968"/>
              <a:gd name="connsiteX11" fmla="*/ 6264366 w 12192000"/>
              <a:gd name="connsiteY11" fmla="*/ 0 h 1088968"/>
              <a:gd name="connsiteX12" fmla="*/ 6723017 w 12192000"/>
              <a:gd name="connsiteY12" fmla="*/ 0 h 1088968"/>
              <a:gd name="connsiteX13" fmla="*/ 7303589 w 12192000"/>
              <a:gd name="connsiteY13" fmla="*/ 0 h 1088968"/>
              <a:gd name="connsiteX14" fmla="*/ 8006080 w 12192000"/>
              <a:gd name="connsiteY14" fmla="*/ 0 h 1088968"/>
              <a:gd name="connsiteX15" fmla="*/ 8830491 w 12192000"/>
              <a:gd name="connsiteY15" fmla="*/ 0 h 1088968"/>
              <a:gd name="connsiteX16" fmla="*/ 9289143 w 12192000"/>
              <a:gd name="connsiteY16" fmla="*/ 0 h 1088968"/>
              <a:gd name="connsiteX17" fmla="*/ 9747794 w 12192000"/>
              <a:gd name="connsiteY17" fmla="*/ 0 h 1088968"/>
              <a:gd name="connsiteX18" fmla="*/ 10206446 w 12192000"/>
              <a:gd name="connsiteY18" fmla="*/ 0 h 1088968"/>
              <a:gd name="connsiteX19" fmla="*/ 10908937 w 12192000"/>
              <a:gd name="connsiteY19" fmla="*/ 0 h 1088968"/>
              <a:gd name="connsiteX20" fmla="*/ 11489509 w 12192000"/>
              <a:gd name="connsiteY20" fmla="*/ 0 h 1088968"/>
              <a:gd name="connsiteX21" fmla="*/ 12192000 w 12192000"/>
              <a:gd name="connsiteY21" fmla="*/ 0 h 1088968"/>
              <a:gd name="connsiteX22" fmla="*/ 12192000 w 12192000"/>
              <a:gd name="connsiteY22" fmla="*/ 522705 h 1088968"/>
              <a:gd name="connsiteX23" fmla="*/ 12192000 w 12192000"/>
              <a:gd name="connsiteY23" fmla="*/ 1088968 h 1088968"/>
              <a:gd name="connsiteX24" fmla="*/ 11977189 w 12192000"/>
              <a:gd name="connsiteY24" fmla="*/ 1088968 h 1088968"/>
              <a:gd name="connsiteX25" fmla="*/ 11152777 w 12192000"/>
              <a:gd name="connsiteY25" fmla="*/ 1088968 h 1088968"/>
              <a:gd name="connsiteX26" fmla="*/ 10937966 w 12192000"/>
              <a:gd name="connsiteY26" fmla="*/ 1088968 h 1088968"/>
              <a:gd name="connsiteX27" fmla="*/ 10479314 w 12192000"/>
              <a:gd name="connsiteY27" fmla="*/ 1088968 h 1088968"/>
              <a:gd name="connsiteX28" fmla="*/ 10142583 w 12192000"/>
              <a:gd name="connsiteY28" fmla="*/ 1088968 h 1088968"/>
              <a:gd name="connsiteX29" fmla="*/ 9318171 w 12192000"/>
              <a:gd name="connsiteY29" fmla="*/ 1088968 h 1088968"/>
              <a:gd name="connsiteX30" fmla="*/ 8859520 w 12192000"/>
              <a:gd name="connsiteY30" fmla="*/ 1088968 h 1088968"/>
              <a:gd name="connsiteX31" fmla="*/ 8278949 w 12192000"/>
              <a:gd name="connsiteY31" fmla="*/ 1088968 h 1088968"/>
              <a:gd name="connsiteX32" fmla="*/ 7454537 w 12192000"/>
              <a:gd name="connsiteY32" fmla="*/ 1088968 h 1088968"/>
              <a:gd name="connsiteX33" fmla="*/ 6995886 w 12192000"/>
              <a:gd name="connsiteY33" fmla="*/ 1088968 h 1088968"/>
              <a:gd name="connsiteX34" fmla="*/ 6781074 w 12192000"/>
              <a:gd name="connsiteY34" fmla="*/ 1088968 h 1088968"/>
              <a:gd name="connsiteX35" fmla="*/ 6322423 w 12192000"/>
              <a:gd name="connsiteY35" fmla="*/ 1088968 h 1088968"/>
              <a:gd name="connsiteX36" fmla="*/ 5498011 w 12192000"/>
              <a:gd name="connsiteY36" fmla="*/ 1088968 h 1088968"/>
              <a:gd name="connsiteX37" fmla="*/ 4917440 w 12192000"/>
              <a:gd name="connsiteY37" fmla="*/ 1088968 h 1088968"/>
              <a:gd name="connsiteX38" fmla="*/ 4580709 w 12192000"/>
              <a:gd name="connsiteY38" fmla="*/ 1088968 h 1088968"/>
              <a:gd name="connsiteX39" fmla="*/ 4243977 w 12192000"/>
              <a:gd name="connsiteY39" fmla="*/ 1088968 h 1088968"/>
              <a:gd name="connsiteX40" fmla="*/ 3907246 w 12192000"/>
              <a:gd name="connsiteY40" fmla="*/ 1088968 h 1088968"/>
              <a:gd name="connsiteX41" fmla="*/ 3448594 w 12192000"/>
              <a:gd name="connsiteY41" fmla="*/ 1088968 h 1088968"/>
              <a:gd name="connsiteX42" fmla="*/ 2989943 w 12192000"/>
              <a:gd name="connsiteY42" fmla="*/ 1088968 h 1088968"/>
              <a:gd name="connsiteX43" fmla="*/ 2531291 w 12192000"/>
              <a:gd name="connsiteY43" fmla="*/ 1088968 h 1088968"/>
              <a:gd name="connsiteX44" fmla="*/ 2194560 w 12192000"/>
              <a:gd name="connsiteY44" fmla="*/ 1088968 h 1088968"/>
              <a:gd name="connsiteX45" fmla="*/ 1370149 w 12192000"/>
              <a:gd name="connsiteY45" fmla="*/ 1088968 h 1088968"/>
              <a:gd name="connsiteX46" fmla="*/ 545737 w 12192000"/>
              <a:gd name="connsiteY46" fmla="*/ 1088968 h 1088968"/>
              <a:gd name="connsiteX47" fmla="*/ 0 w 12192000"/>
              <a:gd name="connsiteY47" fmla="*/ 1088968 h 1088968"/>
              <a:gd name="connsiteX48" fmla="*/ 0 w 12192000"/>
              <a:gd name="connsiteY48" fmla="*/ 566263 h 1088968"/>
              <a:gd name="connsiteX49" fmla="*/ 0 w 12192000"/>
              <a:gd name="connsiteY49" fmla="*/ 0 h 1088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</a:cxnLst>
            <a:rect l="l" t="t" r="r" b="b"/>
            <a:pathLst>
              <a:path w="12192000" h="1088968" fill="none" extrusionOk="0">
                <a:moveTo>
                  <a:pt x="0" y="0"/>
                </a:moveTo>
                <a:cubicBezTo>
                  <a:pt x="382617" y="-90733"/>
                  <a:pt x="577468" y="4286"/>
                  <a:pt x="824411" y="0"/>
                </a:cubicBezTo>
                <a:cubicBezTo>
                  <a:pt x="1071354" y="-4286"/>
                  <a:pt x="1339869" y="12798"/>
                  <a:pt x="1648823" y="0"/>
                </a:cubicBezTo>
                <a:cubicBezTo>
                  <a:pt x="1957777" y="-12798"/>
                  <a:pt x="2195235" y="57376"/>
                  <a:pt x="2351314" y="0"/>
                </a:cubicBezTo>
                <a:cubicBezTo>
                  <a:pt x="2507393" y="-57376"/>
                  <a:pt x="2624581" y="51404"/>
                  <a:pt x="2809966" y="0"/>
                </a:cubicBezTo>
                <a:cubicBezTo>
                  <a:pt x="2995351" y="-51404"/>
                  <a:pt x="3065712" y="20922"/>
                  <a:pt x="3146697" y="0"/>
                </a:cubicBezTo>
                <a:cubicBezTo>
                  <a:pt x="3227682" y="-20922"/>
                  <a:pt x="3695852" y="53259"/>
                  <a:pt x="3971109" y="0"/>
                </a:cubicBezTo>
                <a:cubicBezTo>
                  <a:pt x="4246366" y="-53259"/>
                  <a:pt x="4367310" y="27027"/>
                  <a:pt x="4551680" y="0"/>
                </a:cubicBezTo>
                <a:cubicBezTo>
                  <a:pt x="4736050" y="-27027"/>
                  <a:pt x="4767120" y="18410"/>
                  <a:pt x="4888411" y="0"/>
                </a:cubicBezTo>
                <a:cubicBezTo>
                  <a:pt x="5009702" y="-18410"/>
                  <a:pt x="5117020" y="24959"/>
                  <a:pt x="5225143" y="0"/>
                </a:cubicBezTo>
                <a:cubicBezTo>
                  <a:pt x="5333266" y="-24959"/>
                  <a:pt x="5344734" y="1311"/>
                  <a:pt x="5439954" y="0"/>
                </a:cubicBezTo>
                <a:cubicBezTo>
                  <a:pt x="5535174" y="-1311"/>
                  <a:pt x="6024434" y="98213"/>
                  <a:pt x="6264366" y="0"/>
                </a:cubicBezTo>
                <a:cubicBezTo>
                  <a:pt x="6504298" y="-98213"/>
                  <a:pt x="6631259" y="2805"/>
                  <a:pt x="6723017" y="0"/>
                </a:cubicBezTo>
                <a:cubicBezTo>
                  <a:pt x="6814775" y="-2805"/>
                  <a:pt x="7172667" y="5038"/>
                  <a:pt x="7303589" y="0"/>
                </a:cubicBezTo>
                <a:cubicBezTo>
                  <a:pt x="7434511" y="-5038"/>
                  <a:pt x="7761000" y="18477"/>
                  <a:pt x="8006080" y="0"/>
                </a:cubicBezTo>
                <a:cubicBezTo>
                  <a:pt x="8251160" y="-18477"/>
                  <a:pt x="8505076" y="74563"/>
                  <a:pt x="8830491" y="0"/>
                </a:cubicBezTo>
                <a:cubicBezTo>
                  <a:pt x="9155906" y="-74563"/>
                  <a:pt x="9096290" y="32826"/>
                  <a:pt x="9289143" y="0"/>
                </a:cubicBezTo>
                <a:cubicBezTo>
                  <a:pt x="9481996" y="-32826"/>
                  <a:pt x="9543357" y="22194"/>
                  <a:pt x="9747794" y="0"/>
                </a:cubicBezTo>
                <a:cubicBezTo>
                  <a:pt x="9952231" y="-22194"/>
                  <a:pt x="9991777" y="45707"/>
                  <a:pt x="10206446" y="0"/>
                </a:cubicBezTo>
                <a:cubicBezTo>
                  <a:pt x="10421115" y="-45707"/>
                  <a:pt x="10683353" y="10066"/>
                  <a:pt x="10908937" y="0"/>
                </a:cubicBezTo>
                <a:cubicBezTo>
                  <a:pt x="11134521" y="-10066"/>
                  <a:pt x="11294653" y="3996"/>
                  <a:pt x="11489509" y="0"/>
                </a:cubicBezTo>
                <a:cubicBezTo>
                  <a:pt x="11684365" y="-3996"/>
                  <a:pt x="12046513" y="71584"/>
                  <a:pt x="12192000" y="0"/>
                </a:cubicBezTo>
                <a:cubicBezTo>
                  <a:pt x="12232802" y="242974"/>
                  <a:pt x="12133983" y="356389"/>
                  <a:pt x="12192000" y="522705"/>
                </a:cubicBezTo>
                <a:cubicBezTo>
                  <a:pt x="12250017" y="689022"/>
                  <a:pt x="12141907" y="883798"/>
                  <a:pt x="12192000" y="1088968"/>
                </a:cubicBezTo>
                <a:cubicBezTo>
                  <a:pt x="12121309" y="1097389"/>
                  <a:pt x="12036121" y="1079011"/>
                  <a:pt x="11977189" y="1088968"/>
                </a:cubicBezTo>
                <a:cubicBezTo>
                  <a:pt x="11918257" y="1098925"/>
                  <a:pt x="11484682" y="991984"/>
                  <a:pt x="11152777" y="1088968"/>
                </a:cubicBezTo>
                <a:cubicBezTo>
                  <a:pt x="10820872" y="1185952"/>
                  <a:pt x="11004934" y="1066783"/>
                  <a:pt x="10937966" y="1088968"/>
                </a:cubicBezTo>
                <a:cubicBezTo>
                  <a:pt x="10870998" y="1111153"/>
                  <a:pt x="10613491" y="1052890"/>
                  <a:pt x="10479314" y="1088968"/>
                </a:cubicBezTo>
                <a:cubicBezTo>
                  <a:pt x="10345137" y="1125046"/>
                  <a:pt x="10279971" y="1058132"/>
                  <a:pt x="10142583" y="1088968"/>
                </a:cubicBezTo>
                <a:cubicBezTo>
                  <a:pt x="10005195" y="1119804"/>
                  <a:pt x="9684488" y="998721"/>
                  <a:pt x="9318171" y="1088968"/>
                </a:cubicBezTo>
                <a:cubicBezTo>
                  <a:pt x="8951854" y="1179215"/>
                  <a:pt x="8994450" y="1037391"/>
                  <a:pt x="8859520" y="1088968"/>
                </a:cubicBezTo>
                <a:cubicBezTo>
                  <a:pt x="8724590" y="1140545"/>
                  <a:pt x="8566718" y="1023201"/>
                  <a:pt x="8278949" y="1088968"/>
                </a:cubicBezTo>
                <a:cubicBezTo>
                  <a:pt x="7991180" y="1154735"/>
                  <a:pt x="7678232" y="1075927"/>
                  <a:pt x="7454537" y="1088968"/>
                </a:cubicBezTo>
                <a:cubicBezTo>
                  <a:pt x="7230842" y="1102009"/>
                  <a:pt x="7138091" y="1088170"/>
                  <a:pt x="6995886" y="1088968"/>
                </a:cubicBezTo>
                <a:cubicBezTo>
                  <a:pt x="6853681" y="1089766"/>
                  <a:pt x="6864267" y="1074168"/>
                  <a:pt x="6781074" y="1088968"/>
                </a:cubicBezTo>
                <a:cubicBezTo>
                  <a:pt x="6697881" y="1103768"/>
                  <a:pt x="6472764" y="1046955"/>
                  <a:pt x="6322423" y="1088968"/>
                </a:cubicBezTo>
                <a:cubicBezTo>
                  <a:pt x="6172082" y="1130981"/>
                  <a:pt x="5846257" y="1002301"/>
                  <a:pt x="5498011" y="1088968"/>
                </a:cubicBezTo>
                <a:cubicBezTo>
                  <a:pt x="5149765" y="1175635"/>
                  <a:pt x="5066993" y="1051757"/>
                  <a:pt x="4917440" y="1088968"/>
                </a:cubicBezTo>
                <a:cubicBezTo>
                  <a:pt x="4767887" y="1126179"/>
                  <a:pt x="4676775" y="1082711"/>
                  <a:pt x="4580709" y="1088968"/>
                </a:cubicBezTo>
                <a:cubicBezTo>
                  <a:pt x="4484643" y="1095225"/>
                  <a:pt x="4364765" y="1057511"/>
                  <a:pt x="4243977" y="1088968"/>
                </a:cubicBezTo>
                <a:cubicBezTo>
                  <a:pt x="4123189" y="1120425"/>
                  <a:pt x="3991289" y="1081056"/>
                  <a:pt x="3907246" y="1088968"/>
                </a:cubicBezTo>
                <a:cubicBezTo>
                  <a:pt x="3823203" y="1096880"/>
                  <a:pt x="3615643" y="1050535"/>
                  <a:pt x="3448594" y="1088968"/>
                </a:cubicBezTo>
                <a:cubicBezTo>
                  <a:pt x="3281545" y="1127401"/>
                  <a:pt x="3107246" y="1065189"/>
                  <a:pt x="2989943" y="1088968"/>
                </a:cubicBezTo>
                <a:cubicBezTo>
                  <a:pt x="2872640" y="1112747"/>
                  <a:pt x="2629403" y="1036404"/>
                  <a:pt x="2531291" y="1088968"/>
                </a:cubicBezTo>
                <a:cubicBezTo>
                  <a:pt x="2433179" y="1141532"/>
                  <a:pt x="2343254" y="1063431"/>
                  <a:pt x="2194560" y="1088968"/>
                </a:cubicBezTo>
                <a:cubicBezTo>
                  <a:pt x="2045866" y="1114505"/>
                  <a:pt x="1616238" y="1035864"/>
                  <a:pt x="1370149" y="1088968"/>
                </a:cubicBezTo>
                <a:cubicBezTo>
                  <a:pt x="1124060" y="1142072"/>
                  <a:pt x="945950" y="1051451"/>
                  <a:pt x="545737" y="1088968"/>
                </a:cubicBezTo>
                <a:cubicBezTo>
                  <a:pt x="145524" y="1126485"/>
                  <a:pt x="236879" y="1057770"/>
                  <a:pt x="0" y="1088968"/>
                </a:cubicBezTo>
                <a:cubicBezTo>
                  <a:pt x="-21298" y="909596"/>
                  <a:pt x="16016" y="771285"/>
                  <a:pt x="0" y="566263"/>
                </a:cubicBezTo>
                <a:cubicBezTo>
                  <a:pt x="-16016" y="361242"/>
                  <a:pt x="46666" y="206169"/>
                  <a:pt x="0" y="0"/>
                </a:cubicBezTo>
                <a:close/>
              </a:path>
              <a:path w="12192000" h="1088968" stroke="0" extrusionOk="0">
                <a:moveTo>
                  <a:pt x="0" y="0"/>
                </a:moveTo>
                <a:cubicBezTo>
                  <a:pt x="130203" y="-10824"/>
                  <a:pt x="410423" y="6495"/>
                  <a:pt x="580571" y="0"/>
                </a:cubicBezTo>
                <a:cubicBezTo>
                  <a:pt x="750719" y="-6495"/>
                  <a:pt x="825973" y="35474"/>
                  <a:pt x="917303" y="0"/>
                </a:cubicBezTo>
                <a:cubicBezTo>
                  <a:pt x="1008633" y="-35474"/>
                  <a:pt x="1247408" y="3458"/>
                  <a:pt x="1375954" y="0"/>
                </a:cubicBezTo>
                <a:cubicBezTo>
                  <a:pt x="1504500" y="-3458"/>
                  <a:pt x="1484960" y="8066"/>
                  <a:pt x="1590766" y="0"/>
                </a:cubicBezTo>
                <a:cubicBezTo>
                  <a:pt x="1696572" y="-8066"/>
                  <a:pt x="1991542" y="58268"/>
                  <a:pt x="2293257" y="0"/>
                </a:cubicBezTo>
                <a:cubicBezTo>
                  <a:pt x="2594972" y="-58268"/>
                  <a:pt x="2409950" y="18402"/>
                  <a:pt x="2508069" y="0"/>
                </a:cubicBezTo>
                <a:cubicBezTo>
                  <a:pt x="2606188" y="-18402"/>
                  <a:pt x="2624600" y="16211"/>
                  <a:pt x="2722880" y="0"/>
                </a:cubicBezTo>
                <a:cubicBezTo>
                  <a:pt x="2821160" y="-16211"/>
                  <a:pt x="2991055" y="30064"/>
                  <a:pt x="3059611" y="0"/>
                </a:cubicBezTo>
                <a:cubicBezTo>
                  <a:pt x="3128167" y="-30064"/>
                  <a:pt x="3302989" y="15580"/>
                  <a:pt x="3396343" y="0"/>
                </a:cubicBezTo>
                <a:cubicBezTo>
                  <a:pt x="3489697" y="-15580"/>
                  <a:pt x="3549193" y="7528"/>
                  <a:pt x="3611154" y="0"/>
                </a:cubicBezTo>
                <a:cubicBezTo>
                  <a:pt x="3673115" y="-7528"/>
                  <a:pt x="4006310" y="37447"/>
                  <a:pt x="4313646" y="0"/>
                </a:cubicBezTo>
                <a:cubicBezTo>
                  <a:pt x="4620982" y="-37447"/>
                  <a:pt x="4746790" y="1505"/>
                  <a:pt x="5138057" y="0"/>
                </a:cubicBezTo>
                <a:cubicBezTo>
                  <a:pt x="5529324" y="-1505"/>
                  <a:pt x="5391201" y="35438"/>
                  <a:pt x="5474789" y="0"/>
                </a:cubicBezTo>
                <a:cubicBezTo>
                  <a:pt x="5558377" y="-35438"/>
                  <a:pt x="5689930" y="20986"/>
                  <a:pt x="5811520" y="0"/>
                </a:cubicBezTo>
                <a:cubicBezTo>
                  <a:pt x="5933110" y="-20986"/>
                  <a:pt x="5989230" y="10105"/>
                  <a:pt x="6148251" y="0"/>
                </a:cubicBezTo>
                <a:cubicBezTo>
                  <a:pt x="6307272" y="-10105"/>
                  <a:pt x="6530148" y="41491"/>
                  <a:pt x="6728823" y="0"/>
                </a:cubicBezTo>
                <a:cubicBezTo>
                  <a:pt x="6927498" y="-41491"/>
                  <a:pt x="7008413" y="17659"/>
                  <a:pt x="7187474" y="0"/>
                </a:cubicBezTo>
                <a:cubicBezTo>
                  <a:pt x="7366535" y="-17659"/>
                  <a:pt x="7685555" y="18066"/>
                  <a:pt x="8011886" y="0"/>
                </a:cubicBezTo>
                <a:cubicBezTo>
                  <a:pt x="8338217" y="-18066"/>
                  <a:pt x="8248582" y="206"/>
                  <a:pt x="8348617" y="0"/>
                </a:cubicBezTo>
                <a:cubicBezTo>
                  <a:pt x="8448652" y="-206"/>
                  <a:pt x="8648668" y="64881"/>
                  <a:pt x="8929189" y="0"/>
                </a:cubicBezTo>
                <a:cubicBezTo>
                  <a:pt x="9209710" y="-64881"/>
                  <a:pt x="9302996" y="65110"/>
                  <a:pt x="9509760" y="0"/>
                </a:cubicBezTo>
                <a:cubicBezTo>
                  <a:pt x="9716524" y="-65110"/>
                  <a:pt x="9649152" y="6886"/>
                  <a:pt x="9724571" y="0"/>
                </a:cubicBezTo>
                <a:cubicBezTo>
                  <a:pt x="9799990" y="-6886"/>
                  <a:pt x="9992256" y="29195"/>
                  <a:pt x="10183223" y="0"/>
                </a:cubicBezTo>
                <a:cubicBezTo>
                  <a:pt x="10374190" y="-29195"/>
                  <a:pt x="10417364" y="9526"/>
                  <a:pt x="10519954" y="0"/>
                </a:cubicBezTo>
                <a:cubicBezTo>
                  <a:pt x="10622544" y="-9526"/>
                  <a:pt x="10844812" y="14697"/>
                  <a:pt x="10978606" y="0"/>
                </a:cubicBezTo>
                <a:cubicBezTo>
                  <a:pt x="11112400" y="-14697"/>
                  <a:pt x="11489325" y="50298"/>
                  <a:pt x="11681097" y="0"/>
                </a:cubicBezTo>
                <a:cubicBezTo>
                  <a:pt x="11872869" y="-50298"/>
                  <a:pt x="11991530" y="37583"/>
                  <a:pt x="12192000" y="0"/>
                </a:cubicBezTo>
                <a:cubicBezTo>
                  <a:pt x="12222327" y="135804"/>
                  <a:pt x="12169482" y="267032"/>
                  <a:pt x="12192000" y="522705"/>
                </a:cubicBezTo>
                <a:cubicBezTo>
                  <a:pt x="12214518" y="778379"/>
                  <a:pt x="12130512" y="838935"/>
                  <a:pt x="12192000" y="1088968"/>
                </a:cubicBezTo>
                <a:cubicBezTo>
                  <a:pt x="12069503" y="1116794"/>
                  <a:pt x="12012528" y="1082452"/>
                  <a:pt x="11855269" y="1088968"/>
                </a:cubicBezTo>
                <a:cubicBezTo>
                  <a:pt x="11698010" y="1095484"/>
                  <a:pt x="11519172" y="1086071"/>
                  <a:pt x="11396617" y="1088968"/>
                </a:cubicBezTo>
                <a:cubicBezTo>
                  <a:pt x="11274062" y="1091865"/>
                  <a:pt x="11272416" y="1080054"/>
                  <a:pt x="11181806" y="1088968"/>
                </a:cubicBezTo>
                <a:cubicBezTo>
                  <a:pt x="11091196" y="1097882"/>
                  <a:pt x="11036989" y="1081513"/>
                  <a:pt x="10966994" y="1088968"/>
                </a:cubicBezTo>
                <a:cubicBezTo>
                  <a:pt x="10896999" y="1096423"/>
                  <a:pt x="10844312" y="1083133"/>
                  <a:pt x="10752183" y="1088968"/>
                </a:cubicBezTo>
                <a:cubicBezTo>
                  <a:pt x="10660054" y="1094803"/>
                  <a:pt x="10252048" y="1071005"/>
                  <a:pt x="10049691" y="1088968"/>
                </a:cubicBezTo>
                <a:cubicBezTo>
                  <a:pt x="9847334" y="1106931"/>
                  <a:pt x="9790296" y="1074051"/>
                  <a:pt x="9591040" y="1088968"/>
                </a:cubicBezTo>
                <a:cubicBezTo>
                  <a:pt x="9391784" y="1103885"/>
                  <a:pt x="9142809" y="1070983"/>
                  <a:pt x="9010469" y="1088968"/>
                </a:cubicBezTo>
                <a:cubicBezTo>
                  <a:pt x="8878129" y="1106953"/>
                  <a:pt x="8708708" y="1070529"/>
                  <a:pt x="8551817" y="1088968"/>
                </a:cubicBezTo>
                <a:cubicBezTo>
                  <a:pt x="8394926" y="1107407"/>
                  <a:pt x="8263518" y="1034319"/>
                  <a:pt x="8093166" y="1088968"/>
                </a:cubicBezTo>
                <a:cubicBezTo>
                  <a:pt x="7922814" y="1143617"/>
                  <a:pt x="7666906" y="1020187"/>
                  <a:pt x="7512594" y="1088968"/>
                </a:cubicBezTo>
                <a:cubicBezTo>
                  <a:pt x="7358282" y="1157749"/>
                  <a:pt x="7157060" y="1024515"/>
                  <a:pt x="6932023" y="1088968"/>
                </a:cubicBezTo>
                <a:cubicBezTo>
                  <a:pt x="6706986" y="1153421"/>
                  <a:pt x="6529064" y="1025830"/>
                  <a:pt x="6229531" y="1088968"/>
                </a:cubicBezTo>
                <a:cubicBezTo>
                  <a:pt x="5929998" y="1152106"/>
                  <a:pt x="5838593" y="1047355"/>
                  <a:pt x="5648960" y="1088968"/>
                </a:cubicBezTo>
                <a:cubicBezTo>
                  <a:pt x="5459327" y="1130581"/>
                  <a:pt x="5500249" y="1087325"/>
                  <a:pt x="5434149" y="1088968"/>
                </a:cubicBezTo>
                <a:cubicBezTo>
                  <a:pt x="5368049" y="1090611"/>
                  <a:pt x="4840727" y="1057326"/>
                  <a:pt x="4609737" y="1088968"/>
                </a:cubicBezTo>
                <a:cubicBezTo>
                  <a:pt x="4378747" y="1120610"/>
                  <a:pt x="4055398" y="1049880"/>
                  <a:pt x="3785326" y="1088968"/>
                </a:cubicBezTo>
                <a:cubicBezTo>
                  <a:pt x="3515254" y="1128056"/>
                  <a:pt x="3455666" y="1022529"/>
                  <a:pt x="3204754" y="1088968"/>
                </a:cubicBezTo>
                <a:cubicBezTo>
                  <a:pt x="2953842" y="1155407"/>
                  <a:pt x="2848079" y="1066910"/>
                  <a:pt x="2746103" y="1088968"/>
                </a:cubicBezTo>
                <a:cubicBezTo>
                  <a:pt x="2644127" y="1111026"/>
                  <a:pt x="2392718" y="1054954"/>
                  <a:pt x="2165531" y="1088968"/>
                </a:cubicBezTo>
                <a:cubicBezTo>
                  <a:pt x="1938344" y="1122982"/>
                  <a:pt x="1854615" y="1087060"/>
                  <a:pt x="1706880" y="1088968"/>
                </a:cubicBezTo>
                <a:cubicBezTo>
                  <a:pt x="1559145" y="1090876"/>
                  <a:pt x="1390861" y="1037439"/>
                  <a:pt x="1126309" y="1088968"/>
                </a:cubicBezTo>
                <a:cubicBezTo>
                  <a:pt x="861757" y="1140497"/>
                  <a:pt x="969093" y="1077705"/>
                  <a:pt x="911497" y="1088968"/>
                </a:cubicBezTo>
                <a:cubicBezTo>
                  <a:pt x="853901" y="1100231"/>
                  <a:pt x="356743" y="1065226"/>
                  <a:pt x="0" y="1088968"/>
                </a:cubicBezTo>
                <a:cubicBezTo>
                  <a:pt x="-10804" y="839739"/>
                  <a:pt x="64920" y="755030"/>
                  <a:pt x="0" y="533594"/>
                </a:cubicBezTo>
                <a:cubicBezTo>
                  <a:pt x="-64920" y="312158"/>
                  <a:pt x="31682" y="238314"/>
                  <a:pt x="0" y="0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extLst>
              <a:ext uri="{C807C97D-BFC1-408E-A445-0C87EB9F89A2}">
                <ask:lineSketchStyleProps xmlns:ask="http://schemas.microsoft.com/office/drawing/2018/sketchyshapes" sd="234809942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9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31" r="24585"/>
          <a:stretch>
            <a:fillRect/>
          </a:stretch>
        </p:blipFill>
        <p:spPr bwMode="auto">
          <a:xfrm>
            <a:off x="7017744" y="1974715"/>
            <a:ext cx="3591840" cy="375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1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95" y="4096676"/>
            <a:ext cx="4747441" cy="16738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9065E5-C414-4482-9B9E-45D05D7B86C3}"/>
              </a:ext>
            </a:extLst>
          </p:cNvPr>
          <p:cNvSpPr/>
          <p:nvPr/>
        </p:nvSpPr>
        <p:spPr>
          <a:xfrm>
            <a:off x="6651409" y="1184721"/>
            <a:ext cx="4059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u="sng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STRATEGIC PLAN: INNOVATION LAB</a:t>
            </a:r>
            <a:endParaRPr lang="en-US" b="1" cap="all" dirty="0">
              <a:solidFill>
                <a:srgbClr val="FC74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E555FF5-1A01-4AD7-8265-16147410BD88}"/>
              </a:ext>
            </a:extLst>
          </p:cNvPr>
          <p:cNvSpPr/>
          <p:nvPr/>
        </p:nvSpPr>
        <p:spPr>
          <a:xfrm>
            <a:off x="9650562" y="6150627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 algn="ctr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b="1" u="sng" cap="all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PERIOD: 2024 </a:t>
            </a:r>
            <a:r>
              <a:rPr lang="en-US" b="1" u="sng" cap="all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2026</a:t>
            </a:r>
            <a:endParaRPr lang="en-US" b="1" cap="all" dirty="0">
              <a:solidFill>
                <a:srgbClr val="FC744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21C730F-BAD2-6093-FF6A-9A913C1FA8EB}"/>
              </a:ext>
            </a:extLst>
          </p:cNvPr>
          <p:cNvSpPr/>
          <p:nvPr/>
        </p:nvSpPr>
        <p:spPr>
          <a:xfrm>
            <a:off x="695809" y="1670858"/>
            <a:ext cx="4807527" cy="2003367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i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logo here!!</a:t>
            </a:r>
          </a:p>
        </p:txBody>
      </p:sp>
    </p:spTree>
  </p:cSld>
  <p:clrMapOvr>
    <a:masterClrMapping/>
  </p:clrMapOvr>
  <p:transition spd="slow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5105400" cy="516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Group 7"/>
          <p:cNvGrpSpPr>
            <a:grpSpLocks/>
          </p:cNvGrpSpPr>
          <p:nvPr/>
        </p:nvGrpSpPr>
        <p:grpSpPr bwMode="auto">
          <a:xfrm>
            <a:off x="4905375" y="973138"/>
            <a:ext cx="7286625" cy="5884862"/>
            <a:chOff x="4905829" y="972457"/>
            <a:chExt cx="7286171" cy="5885543"/>
          </a:xfrm>
        </p:grpSpPr>
        <p:pic>
          <p:nvPicPr>
            <p:cNvPr id="15365" name="Picture 3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05829" y="1465943"/>
              <a:ext cx="7286171" cy="5392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Oval 6"/>
            <p:cNvSpPr/>
            <p:nvPr/>
          </p:nvSpPr>
          <p:spPr>
            <a:xfrm>
              <a:off x="8607648" y="972457"/>
              <a:ext cx="2017587" cy="1719461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pic>
        <p:nvPicPr>
          <p:cNvPr id="15364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46827">
            <a:off x="5468938" y="534988"/>
            <a:ext cx="5249862" cy="2055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BC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463821"/>
            <a:ext cx="4343400" cy="31813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4026" y="1361886"/>
            <a:ext cx="6668174" cy="40105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12641409"/>
      </p:ext>
    </p:ext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BC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03363"/>
            <a:ext cx="4149725" cy="535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513" y="-715963"/>
            <a:ext cx="10377487" cy="80708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149725" y="1860550"/>
            <a:ext cx="7737475" cy="12001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6600" dirty="0"/>
              <a:t>DESIGN THINKING</a:t>
            </a:r>
          </a:p>
        </p:txBody>
      </p:sp>
    </p:spTree>
  </p:cSld>
  <p:clrMapOvr>
    <a:masterClrMapping/>
  </p:clrMapOvr>
  <p:transition spd="slow" advClick="0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BC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4149725" y="724934"/>
            <a:ext cx="7623672" cy="3767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8FCA6C-A94B-4070-83C7-18ACC7BCF0B6}"/>
              </a:ext>
            </a:extLst>
          </p:cNvPr>
          <p:cNvSpPr txBox="1"/>
          <p:nvPr/>
        </p:nvSpPr>
        <p:spPr>
          <a:xfrm>
            <a:off x="707755" y="1970164"/>
            <a:ext cx="2728832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/>
              <a:t>Innovation</a:t>
            </a:r>
          </a:p>
          <a:p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feasible?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(Define)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the technology exist to accomplish this at a reasonable cost or in an acceptable amount of time?</a:t>
            </a:r>
          </a:p>
          <a:p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Desirable?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(Empathy)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anyone want or need this?</a:t>
            </a:r>
          </a:p>
          <a:p>
            <a:r>
              <a:rPr lang="en-US" sz="1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viable?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(Ideation)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Does it have a reasonable chance of succeeding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724169-2A6C-4304-87EE-1739B38A223C}"/>
              </a:ext>
            </a:extLst>
          </p:cNvPr>
          <p:cNvSpPr txBox="1"/>
          <p:nvPr/>
        </p:nvSpPr>
        <p:spPr>
          <a:xfrm>
            <a:off x="4567012" y="1382213"/>
            <a:ext cx="3057976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Resilience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sustainable?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(Empathy)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Does the level of effort support the outcomes we are receiving?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at risk?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(Define)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Are there programs that have business continuity contingencies? Can we overcome these?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it inclusive?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(Empathy)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all members of the chapter have access to member benefits at all times?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A9F59C-DFA5-4987-80CA-821117CCC6C6}"/>
              </a:ext>
            </a:extLst>
          </p:cNvPr>
          <p:cNvSpPr txBox="1"/>
          <p:nvPr/>
        </p:nvSpPr>
        <p:spPr>
          <a:xfrm>
            <a:off x="8414449" y="1151453"/>
            <a:ext cx="3279762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Leadership &amp; Succession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leadership identified? </a:t>
            </a:r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(Empathy)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there a clear responsible party or overlap?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there a transition plan? </a:t>
            </a:r>
          </a:p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(Define)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there a pipeline of volunteers or a successor ready to take the helm?</a:t>
            </a:r>
          </a:p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there a talent shortage? </a:t>
            </a:r>
          </a:p>
          <a:p>
            <a:r>
              <a:rPr lang="en-US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(Define)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Is this an area where it is difficult to find volunteers? Why? What will increase the appeal of this opportunity?</a:t>
            </a:r>
          </a:p>
        </p:txBody>
      </p:sp>
    </p:spTree>
    <p:extLst>
      <p:ext uri="{BB962C8B-B14F-4D97-AF65-F5344CB8AC3E}">
        <p14:creationId xmlns:p14="http://schemas.microsoft.com/office/powerpoint/2010/main" val="1032698439"/>
      </p:ext>
    </p:extLst>
  </p:cSld>
  <p:clrMapOvr>
    <a:masterClrMapping/>
  </p:clrMapOvr>
  <p:transition spd="slow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OPERATIONS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INNOVATION | RESILIENCE | SUCCESSION AND LEADERSHIP</a:t>
            </a:r>
          </a:p>
        </p:txBody>
      </p:sp>
    </p:spTree>
    <p:extLst>
      <p:ext uri="{BB962C8B-B14F-4D97-AF65-F5344CB8AC3E}">
        <p14:creationId xmlns:p14="http://schemas.microsoft.com/office/powerpoint/2010/main" val="3156548266"/>
      </p:ext>
    </p:extLst>
  </p:cSld>
  <p:clrMapOvr>
    <a:masterClrMapping/>
  </p:clrMapOvr>
  <p:transition spd="slow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204098"/>
            <a:ext cx="10820400" cy="219395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optimize Chapter Operations 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530" y="204098"/>
            <a:ext cx="2235470" cy="176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613494"/>
              </p:ext>
            </p:extLst>
          </p:nvPr>
        </p:nvGraphicFramePr>
        <p:xfrm>
          <a:off x="63500" y="1759227"/>
          <a:ext cx="12128500" cy="58595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56292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527822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7644386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706227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Define Challenge/</a:t>
                      </a:r>
                    </a:p>
                    <a:p>
                      <a:r>
                        <a:rPr lang="en-US" dirty="0"/>
                        <a:t>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Ideate</a:t>
                      </a:r>
                    </a:p>
                    <a:p>
                      <a:r>
                        <a:rPr lang="en-US" dirty="0"/>
                        <a:t>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1644004">
                <a:tc>
                  <a:txBody>
                    <a:bodyPr/>
                    <a:lstStyle/>
                    <a:p>
                      <a:r>
                        <a:rPr lang="en-US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1422695">
                <a:tc>
                  <a:txBody>
                    <a:bodyPr/>
                    <a:lstStyle/>
                    <a:p>
                      <a:r>
                        <a:rPr lang="en-US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lphaLcParenR"/>
                        <a:tabLst/>
                        <a:defRPr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42227"/>
                  </a:ext>
                </a:extLst>
              </a:tr>
              <a:tr h="2086620">
                <a:tc>
                  <a:txBody>
                    <a:bodyPr/>
                    <a:lstStyle/>
                    <a:p>
                      <a:r>
                        <a:rPr lang="en-US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baseline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3266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611A6C13-11DD-40AD-90EA-AEECD1197F2E}"/>
              </a:ext>
            </a:extLst>
          </p:cNvPr>
          <p:cNvSpPr txBox="1"/>
          <p:nvPr/>
        </p:nvSpPr>
        <p:spPr>
          <a:xfrm>
            <a:off x="63500" y="397565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Breakout Room Activity</a:t>
            </a:r>
          </a:p>
        </p:txBody>
      </p:sp>
    </p:spTree>
    <p:extLst>
      <p:ext uri="{BB962C8B-B14F-4D97-AF65-F5344CB8AC3E}">
        <p14:creationId xmlns:p14="http://schemas.microsoft.com/office/powerpoint/2010/main" val="3549963384"/>
      </p:ext>
    </p:extLst>
  </p:cSld>
  <p:clrMapOvr>
    <a:masterClrMapping/>
  </p:clrMapOvr>
  <p:transition spd="slow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CDFA-A6D2-46C7-937A-73A91E00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0502" y="0"/>
            <a:ext cx="8610600" cy="1293812"/>
          </a:xfrm>
        </p:spPr>
        <p:txBody>
          <a:bodyPr/>
          <a:lstStyle/>
          <a:p>
            <a:r>
              <a:rPr lang="en-US" dirty="0"/>
              <a:t>Chapter operations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DB5DB2-3347-4D9E-A099-951F02D53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3666709"/>
              </p:ext>
            </p:extLst>
          </p:nvPr>
        </p:nvGraphicFramePr>
        <p:xfrm>
          <a:off x="0" y="1512989"/>
          <a:ext cx="12191999" cy="49017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0334">
                  <a:extLst>
                    <a:ext uri="{9D8B030D-6E8A-4147-A177-3AD203B41FA5}">
                      <a16:colId xmlns:a16="http://schemas.microsoft.com/office/drawing/2014/main" val="3064788357"/>
                    </a:ext>
                  </a:extLst>
                </a:gridCol>
                <a:gridCol w="1680772">
                  <a:extLst>
                    <a:ext uri="{9D8B030D-6E8A-4147-A177-3AD203B41FA5}">
                      <a16:colId xmlns:a16="http://schemas.microsoft.com/office/drawing/2014/main" val="4215513676"/>
                    </a:ext>
                  </a:extLst>
                </a:gridCol>
                <a:gridCol w="2836881">
                  <a:extLst>
                    <a:ext uri="{9D8B030D-6E8A-4147-A177-3AD203B41FA5}">
                      <a16:colId xmlns:a16="http://schemas.microsoft.com/office/drawing/2014/main" val="3819890805"/>
                    </a:ext>
                  </a:extLst>
                </a:gridCol>
                <a:gridCol w="1851325">
                  <a:extLst>
                    <a:ext uri="{9D8B030D-6E8A-4147-A177-3AD203B41FA5}">
                      <a16:colId xmlns:a16="http://schemas.microsoft.com/office/drawing/2014/main" val="2135359718"/>
                    </a:ext>
                  </a:extLst>
                </a:gridCol>
                <a:gridCol w="2523042">
                  <a:extLst>
                    <a:ext uri="{9D8B030D-6E8A-4147-A177-3AD203B41FA5}">
                      <a16:colId xmlns:a16="http://schemas.microsoft.com/office/drawing/2014/main" val="1700487384"/>
                    </a:ext>
                  </a:extLst>
                </a:gridCol>
                <a:gridCol w="892714">
                  <a:extLst>
                    <a:ext uri="{9D8B030D-6E8A-4147-A177-3AD203B41FA5}">
                      <a16:colId xmlns:a16="http://schemas.microsoft.com/office/drawing/2014/main" val="2582753783"/>
                    </a:ext>
                  </a:extLst>
                </a:gridCol>
                <a:gridCol w="802557">
                  <a:extLst>
                    <a:ext uri="{9D8B030D-6E8A-4147-A177-3AD203B41FA5}">
                      <a16:colId xmlns:a16="http://schemas.microsoft.com/office/drawing/2014/main" val="1216890222"/>
                    </a:ext>
                  </a:extLst>
                </a:gridCol>
                <a:gridCol w="854374">
                  <a:extLst>
                    <a:ext uri="{9D8B030D-6E8A-4147-A177-3AD203B41FA5}">
                      <a16:colId xmlns:a16="http://schemas.microsoft.com/office/drawing/2014/main" val="2455194937"/>
                    </a:ext>
                  </a:extLst>
                </a:gridCol>
              </a:tblGrid>
              <a:tr h="635145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PRIORITY</a:t>
                      </a:r>
                    </a:p>
                    <a:p>
                      <a:r>
                        <a:rPr lang="en-US" sz="1400" dirty="0"/>
                        <a:t>(High/Mod./Low)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CHAMPION </a:t>
                      </a:r>
                      <a:r>
                        <a:rPr lang="en-US" sz="1400" dirty="0"/>
                        <a:t>(Prototype/Test)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15002"/>
                  </a:ext>
                </a:extLst>
              </a:tr>
              <a:tr h="1257980">
                <a:tc>
                  <a:txBody>
                    <a:bodyPr/>
                    <a:lstStyle/>
                    <a:p>
                      <a:r>
                        <a:rPr lang="en-US" sz="16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64651"/>
                  </a:ext>
                </a:extLst>
              </a:tr>
              <a:tr h="1504292">
                <a:tc>
                  <a:txBody>
                    <a:bodyPr/>
                    <a:lstStyle/>
                    <a:p>
                      <a:r>
                        <a:rPr lang="en-US" sz="16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79356"/>
                  </a:ext>
                </a:extLst>
              </a:tr>
              <a:tr h="1504292">
                <a:tc>
                  <a:txBody>
                    <a:bodyPr/>
                    <a:lstStyle/>
                    <a:p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1198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EC11CC6-5EAA-45BC-A2F8-341CB7E57EBD}"/>
              </a:ext>
            </a:extLst>
          </p:cNvPr>
          <p:cNvSpPr txBox="1"/>
          <p:nvPr/>
        </p:nvSpPr>
        <p:spPr>
          <a:xfrm>
            <a:off x="63500" y="39756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Activity</a:t>
            </a:r>
          </a:p>
        </p:txBody>
      </p:sp>
    </p:spTree>
    <p:extLst>
      <p:ext uri="{BB962C8B-B14F-4D97-AF65-F5344CB8AC3E}">
        <p14:creationId xmlns:p14="http://schemas.microsoft.com/office/powerpoint/2010/main" val="3355172540"/>
      </p:ext>
    </p:extLst>
  </p:cSld>
  <p:clrMapOvr>
    <a:masterClrMapping/>
  </p:clrMapOvr>
  <p:transition spd="slow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MEMBERSHIP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INNOVATION | RESILIENCE | SUCCESSION AND LEADERSHIP</a:t>
            </a:r>
          </a:p>
        </p:txBody>
      </p:sp>
    </p:spTree>
    <p:extLst>
      <p:ext uri="{BB962C8B-B14F-4D97-AF65-F5344CB8AC3E}">
        <p14:creationId xmlns:p14="http://schemas.microsoft.com/office/powerpoint/2010/main" val="4042249023"/>
      </p:ext>
    </p:extLst>
  </p:cSld>
  <p:clrMapOvr>
    <a:masterClrMapping/>
  </p:clrMapOvr>
  <p:transition spd="slow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204098"/>
            <a:ext cx="10820400" cy="165451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best serve our membership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9241" y="-136525"/>
            <a:ext cx="2235470" cy="176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3965537"/>
              </p:ext>
            </p:extLst>
          </p:nvPr>
        </p:nvGraphicFramePr>
        <p:xfrm>
          <a:off x="1" y="1594222"/>
          <a:ext cx="12191999" cy="50596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1299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014353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8216347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475357">
                <a:tc>
                  <a:txBody>
                    <a:bodyPr/>
                    <a:lstStyle/>
                    <a:p>
                      <a:r>
                        <a:rPr lang="en-US" sz="1400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Define Challenge/</a:t>
                      </a:r>
                    </a:p>
                    <a:p>
                      <a:r>
                        <a:rPr lang="en-US" sz="1400" dirty="0"/>
                        <a:t>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Ideate</a:t>
                      </a:r>
                    </a:p>
                    <a:p>
                      <a:r>
                        <a:rPr lang="en-US" sz="1400" dirty="0"/>
                        <a:t>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42227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326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81F3679-41F9-45E6-89EC-AC3B75FE753B}"/>
              </a:ext>
            </a:extLst>
          </p:cNvPr>
          <p:cNvSpPr txBox="1"/>
          <p:nvPr/>
        </p:nvSpPr>
        <p:spPr>
          <a:xfrm>
            <a:off x="63500" y="397565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Breakout Room Activity</a:t>
            </a:r>
          </a:p>
        </p:txBody>
      </p:sp>
    </p:spTree>
    <p:extLst>
      <p:ext uri="{BB962C8B-B14F-4D97-AF65-F5344CB8AC3E}">
        <p14:creationId xmlns:p14="http://schemas.microsoft.com/office/powerpoint/2010/main" val="1951670861"/>
      </p:ext>
    </p:extLst>
  </p:cSld>
  <p:clrMapOvr>
    <a:masterClrMapping/>
  </p:clrMapOvr>
  <p:transition spd="slow" advClick="0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CDFA-A6D2-46C7-937A-73A91E00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0502" y="0"/>
            <a:ext cx="8610600" cy="1293812"/>
          </a:xfrm>
        </p:spPr>
        <p:txBody>
          <a:bodyPr/>
          <a:lstStyle/>
          <a:p>
            <a:r>
              <a:rPr lang="en-US" dirty="0"/>
              <a:t>membership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ADB5DB2-3347-4D9E-A099-951F02D53D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8051730"/>
              </p:ext>
            </p:extLst>
          </p:nvPr>
        </p:nvGraphicFramePr>
        <p:xfrm>
          <a:off x="63499" y="1512988"/>
          <a:ext cx="12128500" cy="5345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426">
                  <a:extLst>
                    <a:ext uri="{9D8B030D-6E8A-4147-A177-3AD203B41FA5}">
                      <a16:colId xmlns:a16="http://schemas.microsoft.com/office/drawing/2014/main" val="3064788357"/>
                    </a:ext>
                  </a:extLst>
                </a:gridCol>
                <a:gridCol w="1571475">
                  <a:extLst>
                    <a:ext uri="{9D8B030D-6E8A-4147-A177-3AD203B41FA5}">
                      <a16:colId xmlns:a16="http://schemas.microsoft.com/office/drawing/2014/main" val="4215513676"/>
                    </a:ext>
                  </a:extLst>
                </a:gridCol>
                <a:gridCol w="2338908">
                  <a:extLst>
                    <a:ext uri="{9D8B030D-6E8A-4147-A177-3AD203B41FA5}">
                      <a16:colId xmlns:a16="http://schemas.microsoft.com/office/drawing/2014/main" val="3819890805"/>
                    </a:ext>
                  </a:extLst>
                </a:gridCol>
                <a:gridCol w="2183575">
                  <a:extLst>
                    <a:ext uri="{9D8B030D-6E8A-4147-A177-3AD203B41FA5}">
                      <a16:colId xmlns:a16="http://schemas.microsoft.com/office/drawing/2014/main" val="2135359718"/>
                    </a:ext>
                  </a:extLst>
                </a:gridCol>
                <a:gridCol w="2751750">
                  <a:extLst>
                    <a:ext uri="{9D8B030D-6E8A-4147-A177-3AD203B41FA5}">
                      <a16:colId xmlns:a16="http://schemas.microsoft.com/office/drawing/2014/main" val="1700487384"/>
                    </a:ext>
                  </a:extLst>
                </a:gridCol>
                <a:gridCol w="888065">
                  <a:extLst>
                    <a:ext uri="{9D8B030D-6E8A-4147-A177-3AD203B41FA5}">
                      <a16:colId xmlns:a16="http://schemas.microsoft.com/office/drawing/2014/main" val="2582753783"/>
                    </a:ext>
                  </a:extLst>
                </a:gridCol>
                <a:gridCol w="794862">
                  <a:extLst>
                    <a:ext uri="{9D8B030D-6E8A-4147-A177-3AD203B41FA5}">
                      <a16:colId xmlns:a16="http://schemas.microsoft.com/office/drawing/2014/main" val="1216890222"/>
                    </a:ext>
                  </a:extLst>
                </a:gridCol>
                <a:gridCol w="853439">
                  <a:extLst>
                    <a:ext uri="{9D8B030D-6E8A-4147-A177-3AD203B41FA5}">
                      <a16:colId xmlns:a16="http://schemas.microsoft.com/office/drawing/2014/main" val="2455194937"/>
                    </a:ext>
                  </a:extLst>
                </a:gridCol>
              </a:tblGrid>
              <a:tr h="799647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PRIORITY</a:t>
                      </a:r>
                    </a:p>
                    <a:p>
                      <a:r>
                        <a:rPr lang="en-US" sz="1400" dirty="0"/>
                        <a:t>(High/Mod./Low)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CHAMPION </a:t>
                      </a:r>
                      <a:r>
                        <a:rPr lang="en-US" sz="1400" dirty="0"/>
                        <a:t>(Prototype/Test)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15002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0964651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79356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11980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712575DF-1E6B-492E-BF72-B4F07302DB00}"/>
              </a:ext>
            </a:extLst>
          </p:cNvPr>
          <p:cNvSpPr txBox="1"/>
          <p:nvPr/>
        </p:nvSpPr>
        <p:spPr>
          <a:xfrm>
            <a:off x="63500" y="39756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Activity</a:t>
            </a:r>
          </a:p>
        </p:txBody>
      </p:sp>
    </p:spTree>
    <p:extLst>
      <p:ext uri="{BB962C8B-B14F-4D97-AF65-F5344CB8AC3E}">
        <p14:creationId xmlns:p14="http://schemas.microsoft.com/office/powerpoint/2010/main" val="2166739488"/>
      </p:ext>
    </p:extLst>
  </p:cSld>
  <p:clrMapOvr>
    <a:masterClrMapping/>
  </p:clrMapOvr>
  <p:transition spd="slow" advClick="0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ADVOCACY &amp; OUTREACH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INNOVATION | RESILIENCE | SUCCESSION AND LEADERSHIP</a:t>
            </a:r>
          </a:p>
        </p:txBody>
      </p:sp>
    </p:spTree>
    <p:extLst>
      <p:ext uri="{BB962C8B-B14F-4D97-AF65-F5344CB8AC3E}">
        <p14:creationId xmlns:p14="http://schemas.microsoft.com/office/powerpoint/2010/main" val="1049322146"/>
      </p:ext>
    </p:extLst>
  </p:cSld>
  <p:clrMapOvr>
    <a:masterClrMapping/>
  </p:clrMapOvr>
  <p:transition spd="slow" advClick="0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204098"/>
            <a:ext cx="10820400" cy="219395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advocate for the profession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6530" y="204098"/>
            <a:ext cx="2235470" cy="176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8874464"/>
              </p:ext>
            </p:extLst>
          </p:nvPr>
        </p:nvGraphicFramePr>
        <p:xfrm>
          <a:off x="437289" y="1969669"/>
          <a:ext cx="11317422" cy="47956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892341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291904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7133177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680863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Define Challenge/</a:t>
                      </a:r>
                    </a:p>
                    <a:p>
                      <a:r>
                        <a:rPr lang="en-US" dirty="0"/>
                        <a:t>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Ideate</a:t>
                      </a:r>
                    </a:p>
                    <a:p>
                      <a:r>
                        <a:rPr lang="en-US" dirty="0"/>
                        <a:t>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42227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326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2BA1030-FA0E-43FA-B795-F7B1C3341B70}"/>
              </a:ext>
            </a:extLst>
          </p:cNvPr>
          <p:cNvSpPr txBox="1"/>
          <p:nvPr/>
        </p:nvSpPr>
        <p:spPr>
          <a:xfrm>
            <a:off x="63500" y="397565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Breakout Room Activity</a:t>
            </a:r>
          </a:p>
        </p:txBody>
      </p:sp>
    </p:spTree>
    <p:extLst>
      <p:ext uri="{BB962C8B-B14F-4D97-AF65-F5344CB8AC3E}">
        <p14:creationId xmlns:p14="http://schemas.microsoft.com/office/powerpoint/2010/main" val="2212202670"/>
      </p:ext>
    </p:extLst>
  </p:cSld>
  <p:clrMapOvr>
    <a:masterClrMapping/>
  </p:clrMapOvr>
  <p:transition spd="slow" advClick="0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CDFA-A6D2-46C7-937A-73A91E00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0502" y="0"/>
            <a:ext cx="8610600" cy="1293812"/>
          </a:xfrm>
        </p:spPr>
        <p:txBody>
          <a:bodyPr/>
          <a:lstStyle/>
          <a:p>
            <a:r>
              <a:rPr lang="en-US" dirty="0"/>
              <a:t>advocacy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848C5F2-FC3F-410F-8EA6-BB8B6387784F}"/>
              </a:ext>
            </a:extLst>
          </p:cNvPr>
          <p:cNvSpPr txBox="1"/>
          <p:nvPr/>
        </p:nvSpPr>
        <p:spPr>
          <a:xfrm>
            <a:off x="63500" y="39756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Activity</a:t>
            </a:r>
          </a:p>
        </p:txBody>
      </p:sp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527FD731-6D8F-F473-8189-F9ED69AD83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70798316"/>
              </p:ext>
            </p:extLst>
          </p:nvPr>
        </p:nvGraphicFramePr>
        <p:xfrm>
          <a:off x="31750" y="1512993"/>
          <a:ext cx="12128500" cy="5345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426">
                  <a:extLst>
                    <a:ext uri="{9D8B030D-6E8A-4147-A177-3AD203B41FA5}">
                      <a16:colId xmlns:a16="http://schemas.microsoft.com/office/drawing/2014/main" val="162875978"/>
                    </a:ext>
                  </a:extLst>
                </a:gridCol>
                <a:gridCol w="1571475">
                  <a:extLst>
                    <a:ext uri="{9D8B030D-6E8A-4147-A177-3AD203B41FA5}">
                      <a16:colId xmlns:a16="http://schemas.microsoft.com/office/drawing/2014/main" val="4276237352"/>
                    </a:ext>
                  </a:extLst>
                </a:gridCol>
                <a:gridCol w="2338908">
                  <a:extLst>
                    <a:ext uri="{9D8B030D-6E8A-4147-A177-3AD203B41FA5}">
                      <a16:colId xmlns:a16="http://schemas.microsoft.com/office/drawing/2014/main" val="1681880612"/>
                    </a:ext>
                  </a:extLst>
                </a:gridCol>
                <a:gridCol w="2183575">
                  <a:extLst>
                    <a:ext uri="{9D8B030D-6E8A-4147-A177-3AD203B41FA5}">
                      <a16:colId xmlns:a16="http://schemas.microsoft.com/office/drawing/2014/main" val="1825251279"/>
                    </a:ext>
                  </a:extLst>
                </a:gridCol>
                <a:gridCol w="2751750">
                  <a:extLst>
                    <a:ext uri="{9D8B030D-6E8A-4147-A177-3AD203B41FA5}">
                      <a16:colId xmlns:a16="http://schemas.microsoft.com/office/drawing/2014/main" val="2263631409"/>
                    </a:ext>
                  </a:extLst>
                </a:gridCol>
                <a:gridCol w="888065">
                  <a:extLst>
                    <a:ext uri="{9D8B030D-6E8A-4147-A177-3AD203B41FA5}">
                      <a16:colId xmlns:a16="http://schemas.microsoft.com/office/drawing/2014/main" val="500023885"/>
                    </a:ext>
                  </a:extLst>
                </a:gridCol>
                <a:gridCol w="794862">
                  <a:extLst>
                    <a:ext uri="{9D8B030D-6E8A-4147-A177-3AD203B41FA5}">
                      <a16:colId xmlns:a16="http://schemas.microsoft.com/office/drawing/2014/main" val="1650224196"/>
                    </a:ext>
                  </a:extLst>
                </a:gridCol>
                <a:gridCol w="853439">
                  <a:extLst>
                    <a:ext uri="{9D8B030D-6E8A-4147-A177-3AD203B41FA5}">
                      <a16:colId xmlns:a16="http://schemas.microsoft.com/office/drawing/2014/main" val="2300487797"/>
                    </a:ext>
                  </a:extLst>
                </a:gridCol>
              </a:tblGrid>
              <a:tr h="799647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PRIORITY</a:t>
                      </a:r>
                    </a:p>
                    <a:p>
                      <a:r>
                        <a:rPr lang="en-US" sz="1400" dirty="0"/>
                        <a:t>(High/Mod./Low)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CHAMPION </a:t>
                      </a:r>
                      <a:r>
                        <a:rPr lang="en-US" sz="1400" dirty="0"/>
                        <a:t>(Prototype/Test)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764908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49215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01313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01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288989"/>
      </p:ext>
    </p:extLst>
  </p:cSld>
  <p:clrMapOvr>
    <a:masterClrMapping/>
  </p:clrMapOvr>
  <p:transition spd="slow" advClick="0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E06EE-C8E1-4773-B184-DF536568875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PROFESSIONAL DEVELOPMENT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565AD-430B-4167-B112-65E33F5D350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INNOVATION | RESILIENCE | SUCCESSION AND LEADERSHIP</a:t>
            </a:r>
          </a:p>
        </p:txBody>
      </p:sp>
    </p:spTree>
    <p:extLst>
      <p:ext uri="{BB962C8B-B14F-4D97-AF65-F5344CB8AC3E}">
        <p14:creationId xmlns:p14="http://schemas.microsoft.com/office/powerpoint/2010/main" val="2997789933"/>
      </p:ext>
    </p:extLst>
  </p:cSld>
  <p:clrMapOvr>
    <a:masterClrMapping/>
  </p:clrMapOvr>
  <p:transition spd="slow" advClick="0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371600" y="204098"/>
            <a:ext cx="10820400" cy="219395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/>
              <a:t>How might </a:t>
            </a:r>
            <a:r>
              <a:rPr lang="en-US" sz="2800" b="1" u="sng" dirty="0"/>
              <a:t>we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develop competent professionals</a:t>
            </a:r>
            <a:r>
              <a:rPr lang="en-US" sz="3600" dirty="0"/>
              <a:t>?</a:t>
            </a:r>
            <a:endParaRPr lang="en-US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3795" name="AutoShape 8" descr="https://www.spreadshirt.com/image-server/v1/mp/designs/13010760,width=178,height=178/rainbow-spectrum-pride-hipster-nerd-glasses.pn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en-US" altLang="en-US" sz="1800"/>
          </a:p>
        </p:txBody>
      </p:sp>
      <p:pic>
        <p:nvPicPr>
          <p:cNvPr id="33796" name="Picture 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5617" y="303490"/>
            <a:ext cx="2235470" cy="1765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0347A73-80DE-4062-A8E9-5EC83EB0AA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7032746"/>
              </p:ext>
            </p:extLst>
          </p:nvPr>
        </p:nvGraphicFramePr>
        <p:xfrm>
          <a:off x="0" y="1969669"/>
          <a:ext cx="12192000" cy="479566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961299">
                  <a:extLst>
                    <a:ext uri="{9D8B030D-6E8A-4147-A177-3AD203B41FA5}">
                      <a16:colId xmlns:a16="http://schemas.microsoft.com/office/drawing/2014/main" val="3955117387"/>
                    </a:ext>
                  </a:extLst>
                </a:gridCol>
                <a:gridCol w="3546292">
                  <a:extLst>
                    <a:ext uri="{9D8B030D-6E8A-4147-A177-3AD203B41FA5}">
                      <a16:colId xmlns:a16="http://schemas.microsoft.com/office/drawing/2014/main" val="3849505369"/>
                    </a:ext>
                  </a:extLst>
                </a:gridCol>
                <a:gridCol w="7684409">
                  <a:extLst>
                    <a:ext uri="{9D8B030D-6E8A-4147-A177-3AD203B41FA5}">
                      <a16:colId xmlns:a16="http://schemas.microsoft.com/office/drawing/2014/main" val="563589317"/>
                    </a:ext>
                  </a:extLst>
                </a:gridCol>
              </a:tblGrid>
              <a:tr h="680863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Define Challenge/</a:t>
                      </a:r>
                    </a:p>
                    <a:p>
                      <a:r>
                        <a:rPr lang="en-US" dirty="0"/>
                        <a:t>Opportunity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Ideate</a:t>
                      </a:r>
                    </a:p>
                    <a:p>
                      <a:r>
                        <a:rPr lang="en-US" dirty="0"/>
                        <a:t>Solutions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2468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sz="1400" dirty="0"/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035257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sz="1400" dirty="0"/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2542227"/>
                  </a:ext>
                </a:extLst>
              </a:tr>
              <a:tr h="728682">
                <a:tc>
                  <a:txBody>
                    <a:bodyPr/>
                    <a:lstStyle/>
                    <a:p>
                      <a:r>
                        <a:rPr lang="en-US" sz="1400" dirty="0"/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43266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A130490-1755-4A32-8D86-5881022EB657}"/>
              </a:ext>
            </a:extLst>
          </p:cNvPr>
          <p:cNvSpPr txBox="1"/>
          <p:nvPr/>
        </p:nvSpPr>
        <p:spPr>
          <a:xfrm>
            <a:off x="63500" y="397565"/>
            <a:ext cx="27879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Breakout Room Activity</a:t>
            </a:r>
          </a:p>
        </p:txBody>
      </p:sp>
    </p:spTree>
    <p:extLst>
      <p:ext uri="{BB962C8B-B14F-4D97-AF65-F5344CB8AC3E}">
        <p14:creationId xmlns:p14="http://schemas.microsoft.com/office/powerpoint/2010/main" val="213524075"/>
      </p:ext>
    </p:extLst>
  </p:cSld>
  <p:clrMapOvr>
    <a:masterClrMapping/>
  </p:clrMapOvr>
  <p:transition spd="slow" advClick="0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28CDFA-A6D2-46C7-937A-73A91E00A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623" y="180239"/>
            <a:ext cx="8610600" cy="1293812"/>
          </a:xfrm>
        </p:spPr>
        <p:txBody>
          <a:bodyPr/>
          <a:lstStyle/>
          <a:p>
            <a:r>
              <a:rPr lang="en-US" dirty="0"/>
              <a:t>Professional </a:t>
            </a:r>
            <a:br>
              <a:rPr lang="en-US" dirty="0"/>
            </a:br>
            <a:r>
              <a:rPr lang="en-US" dirty="0"/>
              <a:t>development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228952E-A65C-42BD-BDFE-A262068D378E}"/>
              </a:ext>
            </a:extLst>
          </p:cNvPr>
          <p:cNvSpPr txBox="1"/>
          <p:nvPr/>
        </p:nvSpPr>
        <p:spPr>
          <a:xfrm>
            <a:off x="63500" y="397565"/>
            <a:ext cx="1787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Activity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D63C19B-ADBF-DC52-D861-11D9B3EC2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063908"/>
              </p:ext>
            </p:extLst>
          </p:nvPr>
        </p:nvGraphicFramePr>
        <p:xfrm>
          <a:off x="0" y="1474051"/>
          <a:ext cx="12128500" cy="5345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6426">
                  <a:extLst>
                    <a:ext uri="{9D8B030D-6E8A-4147-A177-3AD203B41FA5}">
                      <a16:colId xmlns:a16="http://schemas.microsoft.com/office/drawing/2014/main" val="162875978"/>
                    </a:ext>
                  </a:extLst>
                </a:gridCol>
                <a:gridCol w="1571475">
                  <a:extLst>
                    <a:ext uri="{9D8B030D-6E8A-4147-A177-3AD203B41FA5}">
                      <a16:colId xmlns:a16="http://schemas.microsoft.com/office/drawing/2014/main" val="4276237352"/>
                    </a:ext>
                  </a:extLst>
                </a:gridCol>
                <a:gridCol w="2338908">
                  <a:extLst>
                    <a:ext uri="{9D8B030D-6E8A-4147-A177-3AD203B41FA5}">
                      <a16:colId xmlns:a16="http://schemas.microsoft.com/office/drawing/2014/main" val="1681880612"/>
                    </a:ext>
                  </a:extLst>
                </a:gridCol>
                <a:gridCol w="2183575">
                  <a:extLst>
                    <a:ext uri="{9D8B030D-6E8A-4147-A177-3AD203B41FA5}">
                      <a16:colId xmlns:a16="http://schemas.microsoft.com/office/drawing/2014/main" val="1825251279"/>
                    </a:ext>
                  </a:extLst>
                </a:gridCol>
                <a:gridCol w="2751750">
                  <a:extLst>
                    <a:ext uri="{9D8B030D-6E8A-4147-A177-3AD203B41FA5}">
                      <a16:colId xmlns:a16="http://schemas.microsoft.com/office/drawing/2014/main" val="2263631409"/>
                    </a:ext>
                  </a:extLst>
                </a:gridCol>
                <a:gridCol w="888065">
                  <a:extLst>
                    <a:ext uri="{9D8B030D-6E8A-4147-A177-3AD203B41FA5}">
                      <a16:colId xmlns:a16="http://schemas.microsoft.com/office/drawing/2014/main" val="500023885"/>
                    </a:ext>
                  </a:extLst>
                </a:gridCol>
                <a:gridCol w="794862">
                  <a:extLst>
                    <a:ext uri="{9D8B030D-6E8A-4147-A177-3AD203B41FA5}">
                      <a16:colId xmlns:a16="http://schemas.microsoft.com/office/drawing/2014/main" val="1650224196"/>
                    </a:ext>
                  </a:extLst>
                </a:gridCol>
                <a:gridCol w="853439">
                  <a:extLst>
                    <a:ext uri="{9D8B030D-6E8A-4147-A177-3AD203B41FA5}">
                      <a16:colId xmlns:a16="http://schemas.microsoft.com/office/drawing/2014/main" val="2300487797"/>
                    </a:ext>
                  </a:extLst>
                </a:gridCol>
              </a:tblGrid>
              <a:tr h="799647">
                <a:tc>
                  <a:txBody>
                    <a:bodyPr/>
                    <a:lstStyle/>
                    <a:p>
                      <a:r>
                        <a:rPr lang="en-US" dirty="0"/>
                        <a:t>NO.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OBJECTIVE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INITIATIVE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PRIORITY</a:t>
                      </a:r>
                    </a:p>
                    <a:p>
                      <a:r>
                        <a:rPr lang="en-US" sz="1400" dirty="0"/>
                        <a:t>(High/Mod./Low)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CHAMPION </a:t>
                      </a:r>
                      <a:r>
                        <a:rPr lang="en-US" sz="1400" dirty="0"/>
                        <a:t>(Prototype/Test)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764908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Innovation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49215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Resilience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6201313"/>
                  </a:ext>
                </a:extLst>
              </a:tr>
              <a:tr h="1515120">
                <a:tc>
                  <a:txBody>
                    <a:bodyPr/>
                    <a:lstStyle/>
                    <a:p>
                      <a:r>
                        <a:rPr lang="en-US" sz="14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Succession &amp; Leadership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5001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6879899"/>
      </p:ext>
    </p:extLst>
  </p:cSld>
  <p:clrMapOvr>
    <a:masterClrMapping/>
  </p:clrMapOvr>
  <p:transition spd="slow" advClick="0"/>
</p:sld>
</file>

<file path=ppt/theme/theme1.xml><?xml version="1.0" encoding="utf-8"?>
<a:theme xmlns:a="http://schemas.openxmlformats.org/drawingml/2006/main" name="Vapor Trail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54B4761FE37240BAF1B732380BBE9C" ma:contentTypeVersion="17" ma:contentTypeDescription="Create a new document." ma:contentTypeScope="" ma:versionID="4d47cc2388e74e6d960b7bf1583a9928">
  <xsd:schema xmlns:xsd="http://www.w3.org/2001/XMLSchema" xmlns:xs="http://www.w3.org/2001/XMLSchema" xmlns:p="http://schemas.microsoft.com/office/2006/metadata/properties" xmlns:ns2="a8a3dedd-9253-47af-aaac-576f3e097140" xmlns:ns3="3f079a0d-ec94-4f31-84ee-e0f98a1090e9" targetNamespace="http://schemas.microsoft.com/office/2006/metadata/properties" ma:root="true" ma:fieldsID="13aa397914262bb6d076ed4e8a5feabd" ns2:_="" ns3:_="">
    <xsd:import namespace="a8a3dedd-9253-47af-aaac-576f3e097140"/>
    <xsd:import namespace="3f079a0d-ec94-4f31-84ee-e0f98a1090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a3dedd-9253-47af-aaac-576f3e0971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b719f068-bd4e-4b75-a932-eb5e6debfc0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079a0d-ec94-4f31-84ee-e0f98a1090e9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5237a25e-4bf2-488f-b92f-5f2d910e4a57}" ma:internalName="TaxCatchAll" ma:showField="CatchAllData" ma:web="3f079a0d-ec94-4f31-84ee-e0f98a1090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f079a0d-ec94-4f31-84ee-e0f98a1090e9" xsi:nil="true"/>
    <lcf76f155ced4ddcb4097134ff3c332f xmlns="a8a3dedd-9253-47af-aaac-576f3e09714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4982038-E28D-487E-BE96-A21AD2E83FF3}"/>
</file>

<file path=customXml/itemProps2.xml><?xml version="1.0" encoding="utf-8"?>
<ds:datastoreItem xmlns:ds="http://schemas.openxmlformats.org/officeDocument/2006/customXml" ds:itemID="{DE5C866D-325B-4750-B9C4-C6D00358D50B}"/>
</file>

<file path=customXml/itemProps3.xml><?xml version="1.0" encoding="utf-8"?>
<ds:datastoreItem xmlns:ds="http://schemas.openxmlformats.org/officeDocument/2006/customXml" ds:itemID="{C98020F4-EACA-4BB6-8753-B0BAD8685398}"/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TM04033937[[fn=Vapor Trail]]</Template>
  <TotalTime>5227</TotalTime>
  <Words>592</Words>
  <Application>Microsoft Office PowerPoint</Application>
  <PresentationFormat>Widescreen</PresentationFormat>
  <Paragraphs>243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Century Gothic</vt:lpstr>
      <vt:lpstr>Vapor Trail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OPERATIONS</vt:lpstr>
      <vt:lpstr>How might we  optimize Chapter Operations ?</vt:lpstr>
      <vt:lpstr>Chapter operations</vt:lpstr>
      <vt:lpstr>MEMBERSHIP</vt:lpstr>
      <vt:lpstr>How might we  best serve our membership?</vt:lpstr>
      <vt:lpstr>membership</vt:lpstr>
      <vt:lpstr>ADVOCACY &amp; OUTREACH</vt:lpstr>
      <vt:lpstr>How might we  advocate for the profession?</vt:lpstr>
      <vt:lpstr>advocacy</vt:lpstr>
      <vt:lpstr>PROFESSIONAL DEVELOPMENT</vt:lpstr>
      <vt:lpstr>How might we  develop competent professionals?</vt:lpstr>
      <vt:lpstr>Professional  development</vt:lpstr>
    </vt:vector>
  </TitlesOfParts>
  <Company>Orange County BCC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Visionary Series 2017</dc:title>
  <dc:creator>Millan, Zulay V</dc:creator>
  <cp:lastModifiedBy>Jennifer Steffan</cp:lastModifiedBy>
  <cp:revision>270</cp:revision>
  <dcterms:created xsi:type="dcterms:W3CDTF">2017-08-11T00:48:27Z</dcterms:created>
  <dcterms:modified xsi:type="dcterms:W3CDTF">2024-09-25T14:39:22Z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0x010100A454B4761FE37240BAF1B732380BBE9C</vt:lpwstr>
  </property>
</Properties>
</file>